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Medium-boldItalic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1" Type="http://schemas.openxmlformats.org/officeDocument/2006/relationships/font" Target="fonts/Montserrat-italic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Medium-italic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0" Type="http://schemas.openxmlformats.org/officeDocument/2006/relationships/font" Target="fonts/Montserrat-bold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1.xml"/><Relationship Id="rId24" Type="http://schemas.openxmlformats.org/officeDocument/2006/relationships/font" Target="fonts/MontserratMedium-bold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regular.fntdata"/><Relationship Id="rId28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font" Target="fonts/Montserrat-regular.fntdata"/><Relationship Id="rId31" Type="http://schemas.openxmlformats.org/officeDocument/2006/relationships/customXml" Target="../customXml/item3.xml"/><Relationship Id="rId22" Type="http://schemas.openxmlformats.org/officeDocument/2006/relationships/font" Target="fonts/Montserrat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font" Target="fonts/MontserratExtraBold-bold.fntdata"/><Relationship Id="rId14" Type="http://schemas.openxmlformats.org/officeDocument/2006/relationships/slide" Target="slides/slide10.xml"/><Relationship Id="rId30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6fed9ba3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6fed9ba3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6fed9ba3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6fed9ba3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6fed9ba3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6fed9ba3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6fed9ba3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6fed9ba3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6fed9ba3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6fed9ba3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6fed9ba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6fed9ba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6fed9ba3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6fed9ba3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6fed9ba3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6fed9ba3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6fed9ba3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6fed9ba3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6fed9ba3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6fed9ba3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6fed9ba3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6fed9ba3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6fed9ba3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6fed9ba3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Amazon</a:t>
            </a:r>
            <a:r>
              <a:rPr lang="en"/>
              <a:t> Aurora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5"/>
          <p:cNvSpPr txBox="1"/>
          <p:nvPr>
            <p:ph type="title"/>
          </p:nvPr>
        </p:nvSpPr>
        <p:spPr>
          <a:xfrm>
            <a:off x="677325" y="41490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Amazon Aurora</a:t>
            </a:r>
            <a:endParaRPr/>
          </a:p>
        </p:txBody>
      </p:sp>
      <p:sp>
        <p:nvSpPr>
          <p:cNvPr id="219" name="Google Shape;219;p45"/>
          <p:cNvSpPr txBox="1"/>
          <p:nvPr>
            <p:ph idx="1" type="body"/>
          </p:nvPr>
        </p:nvSpPr>
        <p:spPr>
          <a:xfrm>
            <a:off x="677325" y="11556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Scalability and High performance: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Achieve 5X the throughput of ordinary MySQL.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3X the throughput of standard PostgreSQL when we use Amazon Aurora.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6"/>
          <p:cNvSpPr txBox="1"/>
          <p:nvPr>
            <p:ph type="title"/>
          </p:nvPr>
        </p:nvSpPr>
        <p:spPr>
          <a:xfrm>
            <a:off x="606975" y="44502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using Amazon Aurora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6"/>
          <p:cNvSpPr txBox="1"/>
          <p:nvPr>
            <p:ph idx="1" type="body"/>
          </p:nvPr>
        </p:nvSpPr>
        <p:spPr>
          <a:xfrm>
            <a:off x="606975" y="1125450"/>
            <a:ext cx="6897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High Availability and Durability: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provide higher than 99.99 percent availability.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By replicating our data six times across three Availability Zones.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also continuously backs up to Amazon S3.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7"/>
          <p:cNvSpPr txBox="1"/>
          <p:nvPr>
            <p:ph type="title"/>
          </p:nvPr>
        </p:nvSpPr>
        <p:spPr>
          <a:xfrm>
            <a:off x="637125" y="4450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using Amazon Aurora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7"/>
          <p:cNvSpPr txBox="1"/>
          <p:nvPr>
            <p:ph idx="1" type="body"/>
          </p:nvPr>
        </p:nvSpPr>
        <p:spPr>
          <a:xfrm>
            <a:off x="637125" y="1064875"/>
            <a:ext cx="7172100" cy="32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Highly secure: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Provides many degrees of protection.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/>
              <a:t>These include: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Network isolation with Amazon VPC.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Encryption at rest with Amazon Key Management Service (KMS).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 encryption in transit with SSL.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8"/>
          <p:cNvSpPr txBox="1"/>
          <p:nvPr>
            <p:ph type="title"/>
          </p:nvPr>
        </p:nvSpPr>
        <p:spPr>
          <a:xfrm>
            <a:off x="566800" y="384750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using Amazon Aurora</a:t>
            </a:r>
            <a:endParaRPr/>
          </a:p>
        </p:txBody>
      </p:sp>
      <p:sp>
        <p:nvSpPr>
          <p:cNvPr id="237" name="Google Shape;237;p48"/>
          <p:cNvSpPr txBox="1"/>
          <p:nvPr>
            <p:ph idx="1" type="body"/>
          </p:nvPr>
        </p:nvSpPr>
        <p:spPr>
          <a:xfrm>
            <a:off x="566800" y="1051800"/>
            <a:ext cx="7731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Fully managed: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Relational Database Service manages Amazon Aurora.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Hardware provisioning, software patching, setup, configuration, and backups are no longer a concern.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Monitors and backs up,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Allowing for granular point-in-time recovery.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9"/>
          <p:cNvSpPr txBox="1"/>
          <p:nvPr>
            <p:ph type="title"/>
          </p:nvPr>
        </p:nvSpPr>
        <p:spPr>
          <a:xfrm>
            <a:off x="667250" y="424950"/>
            <a:ext cx="70380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benefits of using Amazon Aurora</a:t>
            </a:r>
            <a:endParaRPr/>
          </a:p>
        </p:txBody>
      </p:sp>
      <p:sp>
        <p:nvSpPr>
          <p:cNvPr id="243" name="Google Shape;243;p49"/>
          <p:cNvSpPr txBox="1"/>
          <p:nvPr>
            <p:ph idx="1" type="body"/>
          </p:nvPr>
        </p:nvSpPr>
        <p:spPr>
          <a:xfrm>
            <a:off x="667250" y="1298950"/>
            <a:ext cx="5561100" cy="14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gives migration support.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is compatible with MySQL and PostgreSQL.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67275" y="334525"/>
            <a:ext cx="57357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617025" y="1051800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Aurora.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Aurora read replicas.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should we use Amazon Aurora.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Companies that use Amazon Aurora.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 of using Amazon Aurora.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87350" y="434975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Aurora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687350" y="1165650"/>
            <a:ext cx="6254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Relational database for the cloud.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Supports MySQL and PostgreSQL.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Combines the speed and availability of standard enterprise databases.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Five times faster than MySQL databases.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Three times faster than PostgreSQL databases.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4" name="Google Shape;174;p38"/>
          <p:cNvPicPr preferRelativeResize="0"/>
          <p:nvPr/>
        </p:nvPicPr>
        <p:blipFill rotWithShape="1">
          <a:blip r:embed="rId3">
            <a:alphaModFix/>
          </a:blip>
          <a:srcRect b="13681" l="2556" r="7443" t="0"/>
          <a:stretch/>
        </p:blipFill>
        <p:spPr>
          <a:xfrm>
            <a:off x="7012075" y="1388050"/>
            <a:ext cx="1918725" cy="2108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576850" y="384750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Aurora</a:t>
            </a:r>
            <a:endParaRPr/>
          </a:p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576850" y="115560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Handles all aspects of Amazon Aurora.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Including hardware provisioning, database setup, patching, and backups.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Up to 15 low-latency read replicas.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Point-in-time recovery.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Continuous backup to Amazon S3.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Replication over three Availability Zones.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576850" y="41487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Aurora Replicas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576850" y="1135525"/>
            <a:ext cx="6615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Replication from the writer DB instance.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These read-only DB instances are referred to as Aurora Replicas.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Send them queries to scale our application's read activities.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Also aid in the expansion of availability.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637225" y="445025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of Amazon Aurora</a:t>
            </a:r>
            <a:endParaRPr/>
          </a:p>
        </p:txBody>
      </p:sp>
      <p:sp>
        <p:nvSpPr>
          <p:cNvPr id="192" name="Google Shape;192;p41"/>
          <p:cNvSpPr txBox="1"/>
          <p:nvPr>
            <p:ph idx="1" type="body"/>
          </p:nvPr>
        </p:nvSpPr>
        <p:spPr>
          <a:xfrm>
            <a:off x="637225" y="1175700"/>
            <a:ext cx="6545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Ideal for business applications: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a relational database will benefit from Amazon Aurora.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Help us save up to 90% on database costs.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also boosts the database's dependability and availability.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3" name="Google Shape;1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3026" y="1761075"/>
            <a:ext cx="1475776" cy="162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/>
          <p:nvPr>
            <p:ph type="title"/>
          </p:nvPr>
        </p:nvSpPr>
        <p:spPr>
          <a:xfrm>
            <a:off x="576850" y="43497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Use cases of Amazon Aurora</a:t>
            </a:r>
            <a:endParaRPr/>
          </a:p>
        </p:txBody>
      </p:sp>
      <p:sp>
        <p:nvSpPr>
          <p:cNvPr id="199" name="Google Shape;199;p42"/>
          <p:cNvSpPr txBox="1"/>
          <p:nvPr>
            <p:ph idx="1" type="body"/>
          </p:nvPr>
        </p:nvSpPr>
        <p:spPr>
          <a:xfrm>
            <a:off x="576850" y="1195800"/>
            <a:ext cx="6234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Create Web and Mobile Gaming applications: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With fast throughput, vast storage scalability, and high availability is required.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Meets the requirements of such high-demand applications.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3"/>
          <p:cNvSpPr txBox="1"/>
          <p:nvPr>
            <p:ph type="title"/>
          </p:nvPr>
        </p:nvSpPr>
        <p:spPr>
          <a:xfrm>
            <a:off x="717500" y="414900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Use cases of Amazon Aurora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43"/>
          <p:cNvSpPr txBox="1"/>
          <p:nvPr>
            <p:ph idx="1" type="body"/>
          </p:nvPr>
        </p:nvSpPr>
        <p:spPr>
          <a:xfrm>
            <a:off x="717500" y="116565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65"/>
              </a:spcBef>
              <a:spcAft>
                <a:spcPts val="0"/>
              </a:spcAft>
              <a:buNone/>
            </a:pPr>
            <a:r>
              <a:rPr b="1" i="1" lang="en" sz="1800"/>
              <a:t>Software as a Service (SaaS) Applications: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565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significant level of flexibility in instance and storage scaling.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Good performance and dependability.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Available in a managed database solution from Amazon Aurora.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4"/>
          <p:cNvSpPr txBox="1"/>
          <p:nvPr>
            <p:ph type="title"/>
          </p:nvPr>
        </p:nvSpPr>
        <p:spPr>
          <a:xfrm>
            <a:off x="604950" y="404850"/>
            <a:ext cx="66963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Companies that use Amazon Aurora</a:t>
            </a:r>
            <a:endParaRPr/>
          </a:p>
        </p:txBody>
      </p:sp>
      <p:sp>
        <p:nvSpPr>
          <p:cNvPr id="211" name="Google Shape;211;p44"/>
          <p:cNvSpPr txBox="1"/>
          <p:nvPr>
            <p:ph idx="1" type="body"/>
          </p:nvPr>
        </p:nvSpPr>
        <p:spPr>
          <a:xfrm>
            <a:off x="683225" y="1252625"/>
            <a:ext cx="3619200" cy="18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Samsung.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DoorDash.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Dow Jones.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Pokémon Company.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2" name="Google Shape;2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175" y="1252625"/>
            <a:ext cx="2805095" cy="92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4"/>
          <p:cNvPicPr preferRelativeResize="0"/>
          <p:nvPr/>
        </p:nvPicPr>
        <p:blipFill rotWithShape="1">
          <a:blip r:embed="rId4">
            <a:alphaModFix/>
          </a:blip>
          <a:srcRect b="21941" l="0" r="0" t="20830"/>
          <a:stretch/>
        </p:blipFill>
        <p:spPr>
          <a:xfrm>
            <a:off x="6047650" y="2296175"/>
            <a:ext cx="1948875" cy="11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2530E160-37F2-4094-A4A3-4FB1A95D418D}"/>
</file>

<file path=customXml/itemProps2.xml><?xml version="1.0" encoding="utf-8"?>
<ds:datastoreItem xmlns:ds="http://schemas.openxmlformats.org/officeDocument/2006/customXml" ds:itemID="{0D4BD17F-942A-428D-B615-EF96D05EABA7}"/>
</file>

<file path=customXml/itemProps3.xml><?xml version="1.0" encoding="utf-8"?>
<ds:datastoreItem xmlns:ds="http://schemas.openxmlformats.org/officeDocument/2006/customXml" ds:itemID="{74BFB359-B4AD-48C7-8478-5F12F51E143E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